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1293" r:id="rId3"/>
    <p:sldId id="263" r:id="rId4"/>
    <p:sldId id="1274" r:id="rId5"/>
    <p:sldId id="1295" r:id="rId6"/>
    <p:sldId id="1294" r:id="rId7"/>
    <p:sldId id="266" r:id="rId8"/>
    <p:sldId id="1276" r:id="rId9"/>
    <p:sldId id="1280" r:id="rId10"/>
    <p:sldId id="1272" r:id="rId11"/>
    <p:sldId id="1281" r:id="rId12"/>
    <p:sldId id="1282" r:id="rId13"/>
    <p:sldId id="1283" r:id="rId14"/>
    <p:sldId id="1284" r:id="rId15"/>
    <p:sldId id="1285" r:id="rId16"/>
    <p:sldId id="1286" r:id="rId17"/>
    <p:sldId id="1291" r:id="rId18"/>
    <p:sldId id="1287" r:id="rId19"/>
    <p:sldId id="1296" r:id="rId20"/>
    <p:sldId id="1297" r:id="rId21"/>
    <p:sldId id="1289" r:id="rId22"/>
    <p:sldId id="1290" r:id="rId23"/>
    <p:sldId id="1298" r:id="rId24"/>
    <p:sldId id="1279" r:id="rId25"/>
    <p:sldId id="1299" r:id="rId26"/>
    <p:sldId id="1300" r:id="rId27"/>
    <p:sldId id="1301" r:id="rId28"/>
    <p:sldId id="1302" r:id="rId29"/>
    <p:sldId id="1303" r:id="rId30"/>
    <p:sldId id="1304" r:id="rId31"/>
    <p:sldId id="1309" r:id="rId32"/>
    <p:sldId id="1305" r:id="rId33"/>
    <p:sldId id="1306" r:id="rId34"/>
    <p:sldId id="1310" r:id="rId35"/>
    <p:sldId id="1307" r:id="rId36"/>
    <p:sldId id="1308" r:id="rId37"/>
    <p:sldId id="1312" r:id="rId38"/>
    <p:sldId id="1277" r:id="rId39"/>
    <p:sldId id="1267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機器學習實作" id="{0771E851-18B5-4E20-8B55-BB3B1463AD57}">
          <p14:sldIdLst>
            <p14:sldId id="259"/>
          </p14:sldIdLst>
        </p14:section>
        <p14:section name="需求" id="{098380C9-63F2-48DD-BEDF-4AC299DF906A}">
          <p14:sldIdLst>
            <p14:sldId id="1293"/>
            <p14:sldId id="263"/>
            <p14:sldId id="1274"/>
            <p14:sldId id="1295"/>
            <p14:sldId id="1294"/>
            <p14:sldId id="266"/>
            <p14:sldId id="1276"/>
          </p14:sldIdLst>
        </p14:section>
        <p14:section name="乒乓球" id="{6F4BA1C8-FBBA-4AD7-9B3C-EC773C380224}">
          <p14:sldIdLst>
            <p14:sldId id="1280"/>
          </p14:sldIdLst>
        </p14:section>
        <p14:section name="乒乓球-分析" id="{B21F835A-9850-4ACC-988D-9EFFCDC88B56}">
          <p14:sldIdLst>
            <p14:sldId id="1272"/>
          </p14:sldIdLst>
        </p14:section>
        <p14:section name="乒乓球-設計" id="{384F7565-B255-47C3-8CDA-3A4466060323}">
          <p14:sldIdLst>
            <p14:sldId id="1281"/>
            <p14:sldId id="1282"/>
          </p14:sldIdLst>
        </p14:section>
        <p14:section name="乒乓球API" id="{B52285E4-7751-4C26-B616-1D13005AEB36}">
          <p14:sldIdLst>
            <p14:sldId id="1283"/>
            <p14:sldId id="1284"/>
            <p14:sldId id="1285"/>
          </p14:sldIdLst>
        </p14:section>
        <p14:section name="乒乓球-程式碼" id="{48FCB22E-23ED-4B4E-8278-1FA9620E20C8}">
          <p14:sldIdLst>
            <p14:sldId id="1286"/>
            <p14:sldId id="1291"/>
            <p14:sldId id="1287"/>
            <p14:sldId id="1296"/>
            <p14:sldId id="1297"/>
            <p14:sldId id="1289"/>
            <p14:sldId id="1290"/>
          </p14:sldIdLst>
        </p14:section>
        <p14:section name="打磚塊" id="{8DA6C90D-822A-4C26-AE2E-170F3DF61A48}">
          <p14:sldIdLst>
            <p14:sldId id="1298"/>
          </p14:sldIdLst>
        </p14:section>
        <p14:section name="打磚塊-分析" id="{78848D2E-A733-4C31-8377-13515177F715}">
          <p14:sldIdLst>
            <p14:sldId id="1279"/>
          </p14:sldIdLst>
        </p14:section>
        <p14:section name="打磚塊-設計" id="{CA69A15C-5F6F-4371-B542-10ACEC07E651}">
          <p14:sldIdLst>
            <p14:sldId id="1299"/>
            <p14:sldId id="1300"/>
          </p14:sldIdLst>
        </p14:section>
        <p14:section name="打磚塊-API" id="{8B6F60BC-261F-41D8-8ACB-B70366B687D6}">
          <p14:sldIdLst>
            <p14:sldId id="1301"/>
            <p14:sldId id="1302"/>
            <p14:sldId id="1303"/>
          </p14:sldIdLst>
        </p14:section>
        <p14:section name="打磚塊-程式碼" id="{BD1CBA5E-69BD-4FB1-9C15-689E127C2FED}">
          <p14:sldIdLst>
            <p14:sldId id="1304"/>
            <p14:sldId id="1309"/>
            <p14:sldId id="1305"/>
            <p14:sldId id="1306"/>
            <p14:sldId id="1310"/>
            <p14:sldId id="1307"/>
            <p14:sldId id="1308"/>
            <p14:sldId id="1312"/>
          </p14:sldIdLst>
        </p14:section>
        <p14:section name="分工表" id="{415F9869-D268-4850-ACAE-16DA151F2EC1}">
          <p14:sldIdLst>
            <p14:sldId id="1277"/>
          </p14:sldIdLst>
        </p14:section>
        <p14:section name="參考資料" id="{D9435869-AB08-4A2A-9D68-A1B829E19F64}">
          <p14:sldIdLst>
            <p14:sldId id="1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00"/>
    <a:srgbClr val="FFFF99"/>
    <a:srgbClr val="FFFFFF"/>
    <a:srgbClr val="FF7373"/>
    <a:srgbClr val="FF66FF"/>
    <a:srgbClr val="A7CD8E"/>
    <a:srgbClr val="E5F5FF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3883" autoAdjust="0"/>
  </p:normalViewPr>
  <p:slideViewPr>
    <p:cSldViewPr snapToGrid="0">
      <p:cViewPr varScale="1">
        <p:scale>
          <a:sx n="111" d="100"/>
          <a:sy n="111" d="100"/>
        </p:scale>
        <p:origin x="936" y="114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2026/1/6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2026/1/6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3413B4-78DE-F710-1A1D-D750C10010F8}"/>
              </a:ext>
            </a:extLst>
          </p:cNvPr>
          <p:cNvSpPr/>
          <p:nvPr userDrawn="1"/>
        </p:nvSpPr>
        <p:spPr>
          <a:xfrm>
            <a:off x="11536822" y="6259285"/>
            <a:ext cx="655178" cy="5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pp.paia-arena.com/game/1/code/20128/play?difficulty=EASY&amp;level=1&amp;levelfil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aia-arena.com/game/1/code/20128/play?difficulty=EASY&amp;level=1&amp;levelfil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aia-arena.com/game/1/code/20128/play?difficulty=EASY&amp;level=1&amp;levelfi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aia-arena.com/game/1/code/20128/play?difficulty=EASY&amp;level=1&amp;levelfil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aia-arena.com/game/1/code/20128/play?difficulty=EASY&amp;level=1&amp;level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aia-arena.com/game/1/code/20128/play?difficulty=EASY&amp;level=1&amp;levelf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4800" dirty="0"/>
              <a:t>機器學習與實作</a:t>
            </a:r>
            <a:br>
              <a:rPr lang="en-US" altLang="zh-TW" sz="4800" dirty="0"/>
            </a:br>
            <a:r>
              <a:rPr lang="zh-TW" altLang="en-US" sz="4800" dirty="0"/>
              <a:t>乒乓球</a:t>
            </a:r>
            <a:r>
              <a:rPr lang="en-US" altLang="zh-TW" sz="4800" dirty="0"/>
              <a:t>&amp;</a:t>
            </a:r>
            <a:r>
              <a:rPr lang="zh-TW" altLang="en-US" sz="4800" dirty="0"/>
              <a:t>打磚塊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1061259" y="4191521"/>
            <a:ext cx="6096000" cy="12049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4000" indent="-14400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負  責  人：李明易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44000" indent="-14400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目前成員：李明易、劉來益、張甯筌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144000" indent="-14400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學號　　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F114112117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F114112118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F114112129</a:t>
            </a:r>
          </a:p>
          <a:p>
            <a:pPr marL="144000" indent="-14400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報告日期：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2026/01/08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F9C8638-E3A5-4A35-95AA-566F6142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分析</a:t>
            </a:r>
          </a:p>
        </p:txBody>
      </p:sp>
      <p:pic>
        <p:nvPicPr>
          <p:cNvPr id="4" name="圖片 3" descr="一張含有 圖表, 寫生, 白色 的圖片&#10;&#10;AI 產生的內容可能不正確。">
            <a:extLst>
              <a:ext uri="{FF2B5EF4-FFF2-40B4-BE49-F238E27FC236}">
                <a16:creationId xmlns:a16="http://schemas.microsoft.com/office/drawing/2014/main" id="{A64C0AE2-76D1-DB50-452C-068820CA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622"/>
            <a:ext cx="12192000" cy="30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3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便利貼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73327C7C-9F38-ED90-B570-F6C6DC8D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37" y="1201850"/>
            <a:ext cx="7871526" cy="5037776"/>
          </a:xfrm>
          <a:prstGeom prst="rect">
            <a:avLst/>
          </a:prstGeom>
          <a:noFill/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31F81639-C10D-492B-9520-8801012B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82631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1F81639-C10D-492B-9520-8801012B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MSC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178030" y="1202165"/>
            <a:ext cx="100540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90000"/>
              </a:lnSpc>
              <a:spcBef>
                <a:spcPts val="300"/>
              </a:spcBef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訓練流程</a:t>
            </a:r>
          </a:p>
        </p:txBody>
      </p:sp>
      <p:pic>
        <p:nvPicPr>
          <p:cNvPr id="4" name="圖片 3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F1343BEC-FA20-A969-0517-74BAB5D4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33" y="1202165"/>
            <a:ext cx="18251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752A4195-3A70-DA28-E6FD-09E81DB5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61" y="1201850"/>
            <a:ext cx="6563878" cy="5037776"/>
          </a:xfrm>
          <a:prstGeom prst="rect">
            <a:avLst/>
          </a:prstGeom>
          <a:noFill/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31F81639-C10D-492B-9520-8801012B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140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1F81639-C10D-492B-9520-8801012B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pic>
        <p:nvPicPr>
          <p:cNvPr id="5" name="圖片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730B696C-5420-F485-613D-53B393F6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00" y="1926866"/>
            <a:ext cx="6562800" cy="30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1F81639-C10D-492B-9520-8801012B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pic>
        <p:nvPicPr>
          <p:cNvPr id="6" name="圖片 5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D6864B72-21E3-9182-3F71-F9125DFD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00" y="1370584"/>
            <a:ext cx="6562800" cy="45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3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21379C-E860-1858-D641-A685F411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112C17C2-F43D-2209-C1F4-E9E0F959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043"/>
          <a:stretch>
            <a:fillRect/>
          </a:stretch>
        </p:blipFill>
        <p:spPr>
          <a:xfrm>
            <a:off x="2814061" y="1201850"/>
            <a:ext cx="6563878" cy="2970100"/>
          </a:xfrm>
          <a:prstGeom prst="rect">
            <a:avLst/>
          </a:prstGeom>
          <a:noFill/>
        </p:spPr>
      </p:pic>
      <p:pic>
        <p:nvPicPr>
          <p:cNvPr id="8" name="圖片 7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EBEE2F0A-3EEB-DD78-B1AA-7757A33D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10" b="50000"/>
          <a:stretch>
            <a:fillRect/>
          </a:stretch>
        </p:blipFill>
        <p:spPr>
          <a:xfrm>
            <a:off x="193650" y="4171950"/>
            <a:ext cx="5310274" cy="2520000"/>
          </a:xfrm>
          <a:prstGeom prst="rect">
            <a:avLst/>
          </a:prstGeom>
        </p:spPr>
      </p:pic>
      <p:pic>
        <p:nvPicPr>
          <p:cNvPr id="9" name="圖片 8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E0ACA5A5-41DB-8BE4-E179-01F97413D6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/>
          <a:stretch>
            <a:fillRect/>
          </a:stretch>
        </p:blipFill>
        <p:spPr>
          <a:xfrm>
            <a:off x="5503924" y="4494194"/>
            <a:ext cx="6480000" cy="18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2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E5808-71EB-67AF-7052-7CDA748BCD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5" name="圖片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17F9AA3-68EC-E522-1F6C-E04ECC23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62" y="1218726"/>
            <a:ext cx="697247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4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A0C74-C865-7B8A-9F05-CA2E45C093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688F65EE-B7F6-44D2-5E2C-A2238E0D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629"/>
          <a:stretch>
            <a:fillRect/>
          </a:stretch>
        </p:blipFill>
        <p:spPr>
          <a:xfrm>
            <a:off x="2814061" y="1181100"/>
            <a:ext cx="6563878" cy="1781926"/>
          </a:xfrm>
          <a:prstGeom prst="rect">
            <a:avLst/>
          </a:prstGeom>
          <a:noFill/>
        </p:spPr>
      </p:pic>
      <p:pic>
        <p:nvPicPr>
          <p:cNvPr id="7" name="圖片 6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DB566507-EDE6-3FCA-BCA1-8E99F43A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52" y="3195431"/>
            <a:ext cx="8573696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8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6AD5D-C201-F194-87CB-728E5E44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5B382-F698-E304-DB7F-0A68E8DFDF5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3" name="圖片 2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3706F408-4A88-1AE6-2037-4BDD9EA2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38" y="1085125"/>
            <a:ext cx="5504920" cy="2520000"/>
          </a:xfrm>
          <a:prstGeom prst="rect">
            <a:avLst/>
          </a:prstGeom>
        </p:spPr>
      </p:pic>
      <p:pic>
        <p:nvPicPr>
          <p:cNvPr id="5" name="圖片 4" descr="一張含有 文字, 螢幕擷取畫面, 軟體, 數字 的圖片">
            <a:extLst>
              <a:ext uri="{FF2B5EF4-FFF2-40B4-BE49-F238E27FC236}">
                <a16:creationId xmlns:a16="http://schemas.microsoft.com/office/drawing/2014/main" id="{5B61B598-C30D-D405-E5DB-699F4693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430" b="53551"/>
          <a:stretch>
            <a:fillRect/>
          </a:stretch>
        </p:blipFill>
        <p:spPr>
          <a:xfrm>
            <a:off x="0" y="3810000"/>
            <a:ext cx="5934264" cy="2160000"/>
          </a:xfrm>
          <a:prstGeom prst="rect">
            <a:avLst/>
          </a:prstGeom>
        </p:spPr>
      </p:pic>
      <p:pic>
        <p:nvPicPr>
          <p:cNvPr id="6" name="圖片 5" descr="一張含有 文字, 螢幕擷取畫面, 軟體, 數字 的圖片">
            <a:extLst>
              <a:ext uri="{FF2B5EF4-FFF2-40B4-BE49-F238E27FC236}">
                <a16:creationId xmlns:a16="http://schemas.microsoft.com/office/drawing/2014/main" id="{0080F0C9-BF1D-287C-374C-F1C7ABED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2" t="46449" r="1100"/>
          <a:stretch>
            <a:fillRect/>
          </a:stretch>
        </p:blipFill>
        <p:spPr>
          <a:xfrm>
            <a:off x="5934264" y="3900000"/>
            <a:ext cx="61722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429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外掛名稱：乒乓球</a:t>
            </a:r>
            <a:r>
              <a:rPr lang="en-US" altLang="zh-TW" sz="1800" dirty="0"/>
              <a:t> AI</a:t>
            </a:r>
          </a:p>
          <a:p>
            <a:endParaRPr lang="en-US" altLang="zh-TW" sz="1800" dirty="0"/>
          </a:p>
          <a:p>
            <a:r>
              <a:rPr lang="zh-TW" altLang="en-US" sz="1800" dirty="0"/>
              <a:t>遊戲名稱：</a:t>
            </a:r>
            <a:r>
              <a:rPr lang="en-US" altLang="zh-TW" sz="1800" dirty="0"/>
              <a:t>PAIA</a:t>
            </a:r>
            <a:r>
              <a:rPr lang="zh-TW" altLang="en-US" sz="1800" dirty="0"/>
              <a:t> 乒乓球遊戲</a:t>
            </a:r>
            <a:r>
              <a:rPr lang="en-US" altLang="zh-TW" sz="1800" dirty="0"/>
              <a:t> </a:t>
            </a:r>
          </a:p>
          <a:p>
            <a:r>
              <a:rPr lang="zh-TW" altLang="en-US" sz="1800" dirty="0"/>
              <a:t>遊戲規則：左右控制板子移動，反彈球並擊破所有磚塊為通關。</a:t>
            </a:r>
            <a:endParaRPr lang="en-US" altLang="zh-TW" sz="1800" dirty="0"/>
          </a:p>
          <a:p>
            <a:r>
              <a:rPr lang="zh-TW" altLang="en-US" sz="1800" dirty="0"/>
              <a:t>遊戲操作</a:t>
            </a:r>
            <a:r>
              <a:rPr lang="en-US" altLang="zh-TW" sz="1800" dirty="0"/>
              <a:t>(</a:t>
            </a:r>
            <a:r>
              <a:rPr lang="zh-TW" altLang="en-US" sz="1800" dirty="0"/>
              <a:t>外掛輸入</a:t>
            </a:r>
            <a:r>
              <a:rPr lang="en-US" altLang="zh-TW" sz="1800" dirty="0"/>
              <a:t>)</a:t>
            </a:r>
            <a:r>
              <a:rPr lang="zh-TW" altLang="en-US" sz="1800" dirty="0"/>
              <a:t>：控制板子動作，分為板子往左、板子往右以及不動。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外掛功能：</a:t>
            </a:r>
            <a:endParaRPr lang="en-US" altLang="zh-TW" sz="1800" dirty="0"/>
          </a:p>
          <a:p>
            <a:r>
              <a:rPr lang="zh-TW" altLang="en-US" sz="1800" dirty="0"/>
              <a:t>訓練：接收到狀態後，依照訓練中模型的權重選擇一輸入，並根據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　　　  此次輸入的反饋來更新訓練模型。</a:t>
            </a:r>
            <a:endParaRPr lang="en-US" altLang="zh-TW" sz="1800" dirty="0"/>
          </a:p>
          <a:p>
            <a:r>
              <a:rPr lang="zh-TW" altLang="en-US" sz="1800" dirty="0"/>
              <a:t>預測：根據當前遊戲狀態，自動根據模型選擇需要提供給遊戲需要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               的輸入。</a:t>
            </a:r>
            <a:endParaRPr lang="en-US" altLang="zh-TW" sz="1800" dirty="0"/>
          </a:p>
          <a:p>
            <a:pPr marL="0" indent="0">
              <a:buNone/>
            </a:pPr>
            <a:br>
              <a:rPr lang="en-US" altLang="zh-TW" sz="1800" dirty="0"/>
            </a:b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功能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F9BEE8-0292-498A-A727-252E56864B4A}"/>
              </a:ext>
            </a:extLst>
          </p:cNvPr>
          <p:cNvSpPr/>
          <p:nvPr/>
        </p:nvSpPr>
        <p:spPr>
          <a:xfrm>
            <a:off x="2855887" y="6338986"/>
            <a:ext cx="7925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en-US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</a:t>
            </a:r>
            <a:r>
              <a:rPr lang="en-US" altLang="zh-TW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https://app.paia-arena.com/game/1/code/20128/play?difficulty=EASY&amp;level=1&amp;levelfile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56046" y="59258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遊戲畫面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33" y="1326704"/>
            <a:ext cx="1741822" cy="45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1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1EC23-C225-DAA9-ADE3-96CEE4D04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7CAC76-03FA-300A-8CA2-54110BAF2D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0C3DCF4C-7B93-493A-473F-1B2AE3FB9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4" t="-19" r="-46" b="158"/>
          <a:stretch>
            <a:fillRect/>
          </a:stretch>
        </p:blipFill>
        <p:spPr>
          <a:xfrm>
            <a:off x="2630599" y="1085125"/>
            <a:ext cx="693080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3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0A3EB7-6B0B-96BE-EB99-F4E4DEEDED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51EBBD11-7CD7-7DF7-4726-215E5379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749"/>
          <a:stretch>
            <a:fillRect/>
          </a:stretch>
        </p:blipFill>
        <p:spPr>
          <a:xfrm>
            <a:off x="2814600" y="1246760"/>
            <a:ext cx="6562800" cy="2010790"/>
          </a:xfrm>
          <a:prstGeom prst="rect">
            <a:avLst/>
          </a:prstGeom>
        </p:spPr>
      </p:pic>
      <p:pic>
        <p:nvPicPr>
          <p:cNvPr id="7" name="圖片 6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CC1F1D4F-0FBB-2658-5569-46D10221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30" y="3257550"/>
            <a:ext cx="736054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1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36381-DE2F-6DBA-E4AD-D782B3E0791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702A2CA1-D4F6-E383-4A80-AEC0E3D8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377"/>
          <a:stretch>
            <a:fillRect/>
          </a:stretch>
        </p:blipFill>
        <p:spPr>
          <a:xfrm>
            <a:off x="2814599" y="1048546"/>
            <a:ext cx="6562800" cy="2209454"/>
          </a:xfrm>
          <a:prstGeom prst="rect">
            <a:avLst/>
          </a:prstGeom>
        </p:spPr>
      </p:pic>
      <p:pic>
        <p:nvPicPr>
          <p:cNvPr id="6" name="圖片 5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208B2418-3273-A74B-532B-A7D9DD79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4" r="13549" b="57415"/>
          <a:stretch>
            <a:fillRect/>
          </a:stretch>
        </p:blipFill>
        <p:spPr>
          <a:xfrm>
            <a:off x="130822" y="3649454"/>
            <a:ext cx="6591500" cy="2520000"/>
          </a:xfrm>
          <a:prstGeom prst="rect">
            <a:avLst/>
          </a:prstGeom>
        </p:spPr>
      </p:pic>
      <p:pic>
        <p:nvPicPr>
          <p:cNvPr id="7" name="圖片 6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82ED8011-3145-5C43-828A-873DAF4A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8" t="42585" r="3640"/>
          <a:stretch>
            <a:fillRect/>
          </a:stretch>
        </p:blipFill>
        <p:spPr>
          <a:xfrm>
            <a:off x="6722322" y="3649454"/>
            <a:ext cx="546967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30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9627-3B27-23C1-C5D8-FD60A833A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5DBE7F9-B1D9-DD93-6BBF-76998AE89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935941"/>
            <a:ext cx="10515600" cy="98611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打磚塊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4034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F9C8638-E3A5-4A35-95AA-566F6142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分析</a:t>
            </a:r>
          </a:p>
        </p:txBody>
      </p:sp>
      <p:pic>
        <p:nvPicPr>
          <p:cNvPr id="7" name="圖片 6" descr="一張含有 寫生, 圖表, 圖畫, 工程製圖 的圖片&#10;&#10;AI 產生的內容可能不正確。">
            <a:extLst>
              <a:ext uri="{FF2B5EF4-FFF2-40B4-BE49-F238E27FC236}">
                <a16:creationId xmlns:a16="http://schemas.microsoft.com/office/drawing/2014/main" id="{FCAB149D-2CA1-C834-7A19-1772D264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88" y="1207623"/>
            <a:ext cx="1095682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3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17522-E78E-8A37-4ED6-9CF5BAB70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E9BCC9C-816C-872F-0F94-78B24AC18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架構</a:t>
            </a:r>
          </a:p>
        </p:txBody>
      </p:sp>
      <p:pic>
        <p:nvPicPr>
          <p:cNvPr id="5" name="圖片 4" descr="一張含有 文字, 圖表, 螢幕擷取畫面, 方案 的圖片&#10;&#10;AI 產生的內容可能不正確。">
            <a:extLst>
              <a:ext uri="{FF2B5EF4-FFF2-40B4-BE49-F238E27FC236}">
                <a16:creationId xmlns:a16="http://schemas.microsoft.com/office/drawing/2014/main" id="{51A54A27-9927-E989-0B70-701FD322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47" y="1219200"/>
            <a:ext cx="296470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26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D60E-B861-8F7C-B716-E71628DB0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0D5E4A2-83BE-F4C6-EB37-14286225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MSC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F1917E-61D2-E7E0-80C7-D9F40B496C7A}"/>
              </a:ext>
            </a:extLst>
          </p:cNvPr>
          <p:cNvSpPr txBox="1"/>
          <p:nvPr/>
        </p:nvSpPr>
        <p:spPr>
          <a:xfrm>
            <a:off x="1652997" y="1229060"/>
            <a:ext cx="100540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90000"/>
              </a:lnSpc>
              <a:spcBef>
                <a:spcPts val="300"/>
              </a:spcBef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訓練流程</a:t>
            </a:r>
          </a:p>
        </p:txBody>
      </p:sp>
      <p:pic>
        <p:nvPicPr>
          <p:cNvPr id="5" name="圖片 4" descr="一張含有 文字, 圖表, 螢幕擷取畫面, 方案 的圖片&#10;&#10;AI 產生的內容可能不正確。">
            <a:extLst>
              <a:ext uri="{FF2B5EF4-FFF2-40B4-BE49-F238E27FC236}">
                <a16:creationId xmlns:a16="http://schemas.microsoft.com/office/drawing/2014/main" id="{26B9224E-ED11-54D2-2B09-162B2068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400" y="1229060"/>
            <a:ext cx="68752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7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4045D-C309-92B1-0B3D-EB445E67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9CFDE0A-B93D-B258-1A0A-B87C67E8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A2D7063-94BA-F0F0-B467-18573948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93" y="1192305"/>
            <a:ext cx="570041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34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A56FA-C564-5BC1-4F2C-8B694E965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45EF9B4-B23B-D23B-9776-61004BC1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EA742A34-0D86-CAF4-906E-5730DC8B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1695208"/>
            <a:ext cx="7744906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78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D128-DEC4-5B80-8509-051B03849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5155198-73F5-2C41-7B33-9221B5260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EBEA8618-9CD7-68B7-851D-1FFE0F99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41"/>
          <a:stretch>
            <a:fillRect/>
          </a:stretch>
        </p:blipFill>
        <p:spPr>
          <a:xfrm>
            <a:off x="2517432" y="1218806"/>
            <a:ext cx="715713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5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429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/>
              <a:t>外掛名稱：自動打磚塊</a:t>
            </a:r>
            <a:r>
              <a:rPr lang="en-US" altLang="zh-TW" sz="1800"/>
              <a:t>AI</a:t>
            </a:r>
          </a:p>
          <a:p>
            <a:endParaRPr lang="en-US" altLang="zh-TW" sz="1800"/>
          </a:p>
          <a:p>
            <a:r>
              <a:rPr lang="zh-TW" altLang="en-US" sz="1800"/>
              <a:t>遊戲名稱：</a:t>
            </a:r>
            <a:r>
              <a:rPr lang="en-US" altLang="zh-TW" sz="1800"/>
              <a:t>PAIA</a:t>
            </a:r>
            <a:r>
              <a:rPr lang="zh-TW" altLang="en-US" sz="1800"/>
              <a:t> 打磚塊遊戲</a:t>
            </a:r>
            <a:r>
              <a:rPr lang="en-US" altLang="zh-TW" sz="1800"/>
              <a:t> </a:t>
            </a:r>
          </a:p>
          <a:p>
            <a:r>
              <a:rPr lang="zh-TW" altLang="en-US" sz="1800"/>
              <a:t>遊戲規則：左右控制板子移動，反彈球並擊破所有磚塊為通關。</a:t>
            </a:r>
            <a:endParaRPr lang="en-US" altLang="zh-TW" sz="1800"/>
          </a:p>
          <a:p>
            <a:r>
              <a:rPr lang="zh-TW" altLang="en-US" sz="1800"/>
              <a:t>遊戲操作</a:t>
            </a:r>
            <a:r>
              <a:rPr lang="en-US" altLang="zh-TW" sz="1800"/>
              <a:t>(</a:t>
            </a:r>
            <a:r>
              <a:rPr lang="zh-TW" altLang="en-US" sz="1800"/>
              <a:t>外掛輸入</a:t>
            </a:r>
            <a:r>
              <a:rPr lang="en-US" altLang="zh-TW" sz="1800"/>
              <a:t>)</a:t>
            </a:r>
            <a:r>
              <a:rPr lang="zh-TW" altLang="en-US" sz="1800"/>
              <a:t>：控制板子動作，分為板子往左、板子往右</a:t>
            </a:r>
            <a:endParaRPr lang="en-US" altLang="zh-TW" sz="1800"/>
          </a:p>
          <a:p>
            <a:pPr marL="0" indent="0">
              <a:buNone/>
            </a:pPr>
            <a:r>
              <a:rPr lang="zh-TW" altLang="en-US" sz="1800"/>
              <a:t>   、球發往左、球發往右以及不動。</a:t>
            </a:r>
            <a:endParaRPr lang="en-US" altLang="zh-TW" sz="1800"/>
          </a:p>
          <a:p>
            <a:pPr marL="0" indent="0">
              <a:buNone/>
            </a:pPr>
            <a:endParaRPr lang="en-US" altLang="zh-TW" sz="1800"/>
          </a:p>
          <a:p>
            <a:r>
              <a:rPr lang="zh-TW" altLang="en-US" sz="1800"/>
              <a:t>外掛功能：</a:t>
            </a:r>
            <a:endParaRPr lang="en-US" altLang="zh-TW" sz="1800"/>
          </a:p>
          <a:p>
            <a:r>
              <a:rPr lang="zh-TW" altLang="en-US" sz="1800"/>
              <a:t>訓練：接收到狀態後，依照訓練中模型的權重選擇一輸入，並根據</a:t>
            </a:r>
            <a:endParaRPr lang="en-US" altLang="zh-TW" sz="1800"/>
          </a:p>
          <a:p>
            <a:pPr marL="0" indent="0">
              <a:buNone/>
            </a:pPr>
            <a:r>
              <a:rPr lang="zh-TW" altLang="en-US" sz="1800"/>
              <a:t>　　　  此次輸入的反饋來更新訓練模型。</a:t>
            </a:r>
            <a:endParaRPr lang="en-US" altLang="zh-TW" sz="1800"/>
          </a:p>
          <a:p>
            <a:r>
              <a:rPr lang="zh-TW" altLang="en-US" sz="1800"/>
              <a:t>預測：根據當前遊戲狀態，自動根據模型選擇需要提供給遊戲需要</a:t>
            </a:r>
            <a:endParaRPr lang="en-US" altLang="zh-TW" sz="1800"/>
          </a:p>
          <a:p>
            <a:pPr marL="0" indent="0">
              <a:buNone/>
            </a:pPr>
            <a:r>
              <a:rPr lang="zh-TW" altLang="en-US" sz="1800"/>
              <a:t>               的輸入。</a:t>
            </a:r>
            <a:endParaRPr lang="en-US" altLang="zh-TW" sz="1800"/>
          </a:p>
          <a:p>
            <a:pPr marL="0" indent="0">
              <a:buNone/>
            </a:pPr>
            <a:br>
              <a:rPr lang="en-US" altLang="zh-TW" sz="1800"/>
            </a:b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功能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F9BEE8-0292-498A-A727-252E56864B4A}"/>
              </a:ext>
            </a:extLst>
          </p:cNvPr>
          <p:cNvSpPr/>
          <p:nvPr/>
        </p:nvSpPr>
        <p:spPr>
          <a:xfrm>
            <a:off x="2855887" y="6338986"/>
            <a:ext cx="7925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en-US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</a:t>
            </a:r>
            <a:r>
              <a:rPr lang="en-US" altLang="zh-TW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https://app.paia-arena.com/game/1/code/20128/play?difficulty=EASY&amp;level=1&amp;levelfile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482" y="1229429"/>
            <a:ext cx="2143125" cy="4724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56046" y="59258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遊戲畫面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9975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7F4E-80B0-866B-5880-42D1640E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EC67B-A9E8-BB97-67DB-4F283E9F8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5" name="圖片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0E3AA140-DFC4-43CB-C3D5-D5F49C11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8" y="1533260"/>
            <a:ext cx="7802064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A8398-C267-7D38-0684-1D8D59CA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084024-589C-67D1-D608-55D5EDE8EC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3BA585F3-FB18-EA4F-8B7F-7C213ECA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2455"/>
            <a:ext cx="3600000" cy="2764922"/>
          </a:xfrm>
          <a:prstGeom prst="rect">
            <a:avLst/>
          </a:prstGeom>
        </p:spPr>
      </p:pic>
      <p:pic>
        <p:nvPicPr>
          <p:cNvPr id="7" name="圖片 6" descr="一張含有 文字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91DA1CF7-258F-C266-A8EE-C1CC916A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000" y="1640729"/>
            <a:ext cx="5040000" cy="3828375"/>
          </a:xfrm>
          <a:prstGeom prst="rect">
            <a:avLst/>
          </a:prstGeom>
        </p:spPr>
      </p:pic>
      <p:pic>
        <p:nvPicPr>
          <p:cNvPr id="9" name="圖片 8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F72B2994-4169-9A88-7CE6-CAAD69219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1969881"/>
            <a:ext cx="3600000" cy="31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2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7B2DF-5225-AB1B-E32C-F2A4B3B39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3F25E-A6F8-A466-0B1B-7BCFC6F543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099EE8D3-479B-4A69-CF73-F80F8ED1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99" y="1259890"/>
            <a:ext cx="8280000" cy="2571051"/>
          </a:xfrm>
          <a:prstGeom prst="rect">
            <a:avLst/>
          </a:prstGeom>
        </p:spPr>
      </p:pic>
      <p:pic>
        <p:nvPicPr>
          <p:cNvPr id="7" name="圖片 6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CC3C45FE-724F-8134-ABE8-6CBB34F0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99" y="4312584"/>
            <a:ext cx="7920000" cy="16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64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D66A8-C7A8-CFCD-BA2F-2FD51616A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E22E3-EABA-3098-A9FA-F3F134EFF06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5745C702-C1A5-5833-A59E-448F5127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861919"/>
            <a:ext cx="7754432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15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EFC9F-50D6-9EB5-73B9-437692913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CA010-81E7-2E1A-3E97-810742A5CF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5" name="圖片 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C8FF9A1E-8459-CE92-E4A4-0550C292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147" y="1233578"/>
            <a:ext cx="613370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8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3D510-3AC6-DF55-8015-1B28D264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794EC-5906-2883-4ED3-9E15FA27A1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33A1C4F6-3371-5801-AA5A-395D4949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00" y="1323578"/>
            <a:ext cx="6480000" cy="1745535"/>
          </a:xfrm>
          <a:prstGeom prst="rect">
            <a:avLst/>
          </a:prstGeom>
        </p:spPr>
      </p:pic>
      <p:pic>
        <p:nvPicPr>
          <p:cNvPr id="7" name="圖片 6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7306C1D-1ACB-70EE-CB79-C01A97B9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00" y="3238555"/>
            <a:ext cx="6480000" cy="29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77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7BD43-6724-5E36-0372-796D247F0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4ECAE9-4681-C1D8-56ED-704D802B25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4" name="圖片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A41B43D7-04F6-8B53-6D2B-7D324CD3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2057208"/>
            <a:ext cx="774490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43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A3402-37D3-DD5E-A04E-6B9F9A725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B5972-7892-33A7-7D30-62D4EA655B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dirty="0"/>
              <a:t>API&amp;</a:t>
            </a:r>
            <a:r>
              <a:rPr lang="zh-TW" altLang="en-US" dirty="0"/>
              <a:t>程式碼</a:t>
            </a:r>
          </a:p>
        </p:txBody>
      </p:sp>
      <p:pic>
        <p:nvPicPr>
          <p:cNvPr id="6" name="圖片 5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542F804E-61CC-CC9B-B3B1-8E291A79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00" y="1216325"/>
            <a:ext cx="672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96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077A417-C8E9-4D89-B6D0-737DD98A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分工表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2039E3-5442-42E0-84F9-103C78A47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07860"/>
              </p:ext>
            </p:extLst>
          </p:nvPr>
        </p:nvGraphicFramePr>
        <p:xfrm>
          <a:off x="1392572" y="1483064"/>
          <a:ext cx="43706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907">
                  <a:extLst>
                    <a:ext uri="{9D8B030D-6E8A-4147-A177-3AD203B41FA5}">
                      <a16:colId xmlns:a16="http://schemas.microsoft.com/office/drawing/2014/main" val="3339533267"/>
                    </a:ext>
                  </a:extLst>
                </a:gridCol>
                <a:gridCol w="2927759">
                  <a:extLst>
                    <a:ext uri="{9D8B030D-6E8A-4147-A177-3AD203B41FA5}">
                      <a16:colId xmlns:a16="http://schemas.microsoft.com/office/drawing/2014/main" val="160194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分工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60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李明易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打磚塊程式、設計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35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劉來益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乒乓球程式、設計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00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張甯筌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、分析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547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36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228EBD8-3B46-4F9A-95D1-E3CD5603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FC8C2F-1064-487F-BFE7-518C45B3C184}"/>
              </a:ext>
            </a:extLst>
          </p:cNvPr>
          <p:cNvSpPr/>
          <p:nvPr/>
        </p:nvSpPr>
        <p:spPr>
          <a:xfrm>
            <a:off x="926420" y="1313980"/>
            <a:ext cx="848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PAIA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遊戲：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https://app.paia-arena.com/game/1/code/20128/play?difficulty=EASY&amp;level=1&amp;levelfile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7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429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外掛名稱：</a:t>
            </a:r>
            <a:r>
              <a:rPr lang="en-US" altLang="zh-TW" sz="1800" dirty="0"/>
              <a:t> </a:t>
            </a:r>
            <a:r>
              <a:rPr lang="zh-TW" altLang="en-US" sz="1800" dirty="0"/>
              <a:t>乒乓球</a:t>
            </a:r>
            <a:r>
              <a:rPr lang="en-US" altLang="zh-TW" sz="1800" dirty="0"/>
              <a:t>  AI</a:t>
            </a:r>
          </a:p>
          <a:p>
            <a:endParaRPr lang="en-US" altLang="zh-TW" sz="1800" dirty="0"/>
          </a:p>
          <a:p>
            <a:pPr marL="0" indent="0">
              <a:buNone/>
            </a:pPr>
            <a:br>
              <a:rPr lang="en-US" altLang="zh-TW" sz="1800" dirty="0"/>
            </a:b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乒乓球介面 </a:t>
            </a:r>
            <a:r>
              <a:rPr lang="en-US" altLang="zh-TW" dirty="0"/>
              <a:t>(1/1)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F9BEE8-0292-498A-A727-252E56864B4A}"/>
              </a:ext>
            </a:extLst>
          </p:cNvPr>
          <p:cNvSpPr/>
          <p:nvPr/>
        </p:nvSpPr>
        <p:spPr>
          <a:xfrm>
            <a:off x="2855887" y="6338986"/>
            <a:ext cx="7925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https://app.paia-arena.com/game/1/code/20128/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play?difficulty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=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EASY&amp;level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=1&amp;levelfile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內容版面配置區 3">
            <a:extLst>
              <a:ext uri="{FF2B5EF4-FFF2-40B4-BE49-F238E27FC236}">
                <a16:creationId xmlns:a16="http://schemas.microsoft.com/office/drawing/2014/main" id="{6E28BEB6-6B67-0783-21F3-417850E73A41}"/>
              </a:ext>
            </a:extLst>
          </p:cNvPr>
          <p:cNvSpPr txBox="1">
            <a:spLocks/>
          </p:cNvSpPr>
          <p:nvPr/>
        </p:nvSpPr>
        <p:spPr>
          <a:xfrm>
            <a:off x="838200" y="1229429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/>
              <a:t>外掛名稱：</a:t>
            </a:r>
            <a:r>
              <a:rPr lang="en-US" altLang="zh-TW" sz="1800" dirty="0"/>
              <a:t> </a:t>
            </a:r>
            <a:r>
              <a:rPr lang="zh-TW" altLang="en-US" sz="1800" dirty="0"/>
              <a:t>乒乓球</a:t>
            </a:r>
            <a:r>
              <a:rPr lang="en-US" altLang="zh-TW" sz="1800" dirty="0"/>
              <a:t>  AI</a:t>
            </a:r>
          </a:p>
          <a:p>
            <a:endParaRPr lang="en-US" altLang="zh-TW" sz="180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zh-TW" sz="1800" dirty="0"/>
            </a:br>
            <a:endParaRPr lang="zh-TW" altLang="en-US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B359F7-F959-8F31-CF2A-1AF91DB6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31" y="1631893"/>
            <a:ext cx="4973609" cy="37680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3FB9BF2-7180-4F2D-59B9-A49BA276A88C}"/>
              </a:ext>
            </a:extLst>
          </p:cNvPr>
          <p:cNvSpPr/>
          <p:nvPr/>
        </p:nvSpPr>
        <p:spPr>
          <a:xfrm>
            <a:off x="838200" y="5471768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遊戲回傳狀態格式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以及可輸入動作指令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20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6B0F2-D6E3-C877-0008-FB4FD7C8A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04EADE-1EEB-9A82-943C-E8AA908D4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429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外掛名稱：自動打磚塊</a:t>
            </a:r>
            <a:r>
              <a:rPr lang="en-US" altLang="zh-TW" sz="1800" dirty="0"/>
              <a:t>AI</a:t>
            </a:r>
          </a:p>
          <a:p>
            <a:endParaRPr lang="en-US" altLang="zh-TW" sz="1800" dirty="0"/>
          </a:p>
          <a:p>
            <a:pPr marL="0" indent="0">
              <a:buNone/>
            </a:pPr>
            <a:br>
              <a:rPr lang="en-US" altLang="zh-TW" sz="1800" dirty="0"/>
            </a:b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9659A96-8C98-9962-F807-99CC0C21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打磚塊介面 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E3C6BE-A46E-A337-F94A-89636450F61D}"/>
              </a:ext>
            </a:extLst>
          </p:cNvPr>
          <p:cNvSpPr/>
          <p:nvPr/>
        </p:nvSpPr>
        <p:spPr>
          <a:xfrm>
            <a:off x="2855887" y="6338986"/>
            <a:ext cx="7925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https://app.paia-arena.com/game/1/code/20128/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play?difficulty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=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EASY&amp;level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=1&amp;levelfile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562191-53D2-35D8-72F4-949A40E06088}"/>
              </a:ext>
            </a:extLst>
          </p:cNvPr>
          <p:cNvSpPr/>
          <p:nvPr/>
        </p:nvSpPr>
        <p:spPr>
          <a:xfrm>
            <a:off x="1192947" y="3429000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遊戲可輸入字串以及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字串代表功能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AAD5E5-7DC5-AEEB-2A25-C618E7E79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47" y="1639716"/>
            <a:ext cx="6781800" cy="1752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08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596B5-B381-8EBB-A79D-5BB163817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01FC73-1FEE-3342-50CF-36D71739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429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外掛名稱：自動打磚塊</a:t>
            </a:r>
            <a:r>
              <a:rPr lang="en-US" altLang="zh-TW" sz="1800" dirty="0"/>
              <a:t>AI</a:t>
            </a:r>
          </a:p>
          <a:p>
            <a:endParaRPr lang="en-US" altLang="zh-TW" sz="1800" dirty="0"/>
          </a:p>
          <a:p>
            <a:pPr marL="0" indent="0">
              <a:buNone/>
            </a:pPr>
            <a:br>
              <a:rPr lang="en-US" altLang="zh-TW" sz="1800" dirty="0"/>
            </a:b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C7A3702-3543-3305-6875-E1C22C61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打磚塊介面 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F597A7-990C-ABF2-6493-C4DBD63B40FF}"/>
              </a:ext>
            </a:extLst>
          </p:cNvPr>
          <p:cNvSpPr/>
          <p:nvPr/>
        </p:nvSpPr>
        <p:spPr>
          <a:xfrm>
            <a:off x="2855887" y="6338986"/>
            <a:ext cx="7925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</a:t>
            </a:r>
            <a:r>
              <a:rPr lang="zh-TW" altLang="en-US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來源</a:t>
            </a:r>
            <a:r>
              <a:rPr lang="en-US" altLang="zh-TW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en-US" altLang="zh-TW" sz="1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https://app.paia-arena.com/game/1/code/20128/play?difficulty=EASY&amp;level=1&amp;levelfile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636F1C-769A-705C-5127-3DE9A6CA7AE0}"/>
              </a:ext>
            </a:extLst>
          </p:cNvPr>
          <p:cNvSpPr/>
          <p:nvPr/>
        </p:nvSpPr>
        <p:spPr>
          <a:xfrm>
            <a:off x="1302511" y="564893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遊戲回傳狀態格式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A830EE-4451-EBE5-FBBA-97538B14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82" y="1657955"/>
            <a:ext cx="2686050" cy="39909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309D58-3CBB-33D8-F655-0B7D53D14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95" y="2324329"/>
            <a:ext cx="7810500" cy="28479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CC8875E-DBBF-3557-F711-17A6B3C54593}"/>
              </a:ext>
            </a:extLst>
          </p:cNvPr>
          <p:cNvSpPr/>
          <p:nvPr/>
        </p:nvSpPr>
        <p:spPr>
          <a:xfrm>
            <a:off x="6742882" y="519985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遊戲回傳狀態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名稱註解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552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限制</a:t>
            </a:r>
            <a:r>
              <a:rPr lang="en-US" altLang="zh-TW"/>
              <a:t>(1/2)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908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zh-TW" dirty="0"/>
              <a:t>遊戲區域：</a:t>
            </a:r>
            <a:r>
              <a:rPr lang="en-US" altLang="zh-TW" dirty="0"/>
              <a:t>200</a:t>
            </a:r>
            <a:r>
              <a:rPr lang="zh-TW" altLang="zh-TW" dirty="0"/>
              <a:t>×</a:t>
            </a:r>
            <a:r>
              <a:rPr lang="en-US" altLang="zh-TW" dirty="0"/>
              <a:t>500</a:t>
            </a:r>
            <a:r>
              <a:rPr lang="zh-TW" altLang="zh-TW" dirty="0"/>
              <a:t>像素，左上角為原點</a:t>
            </a:r>
          </a:p>
          <a:p>
            <a:r>
              <a:rPr lang="zh-TW" altLang="zh-TW" dirty="0"/>
              <a:t>遊戲物件：</a:t>
            </a:r>
          </a:p>
          <a:p>
            <a:r>
              <a:rPr lang="zh-TW" altLang="zh-TW" dirty="0"/>
              <a:t>球：  </a:t>
            </a:r>
            <a:r>
              <a:rPr lang="en-US" altLang="zh-TW" dirty="0"/>
              <a:t>5*5</a:t>
            </a:r>
            <a:r>
              <a:rPr lang="zh-TW" altLang="zh-TW" dirty="0"/>
              <a:t>像素藍色方形，每影格移動為</a:t>
            </a:r>
            <a:r>
              <a:rPr lang="en-US" altLang="zh-TW" dirty="0"/>
              <a:t>(</a:t>
            </a:r>
            <a:r>
              <a:rPr lang="zh-TW" altLang="zh-TW" dirty="0"/>
              <a:t>±</a:t>
            </a:r>
            <a:r>
              <a:rPr lang="en-US" altLang="zh-TW" dirty="0"/>
              <a:t>7</a:t>
            </a:r>
            <a:r>
              <a:rPr lang="zh-TW" altLang="zh-TW" dirty="0"/>
              <a:t>，±</a:t>
            </a:r>
            <a:r>
              <a:rPr lang="en-US" altLang="zh-TW" dirty="0"/>
              <a:t>7)</a:t>
            </a:r>
            <a:r>
              <a:rPr lang="zh-TW" altLang="zh-TW" dirty="0"/>
              <a:t>，坐標範圍</a:t>
            </a:r>
            <a:r>
              <a:rPr lang="en-US" altLang="zh-TW" dirty="0"/>
              <a:t>(0,0)~(195,403)</a:t>
            </a:r>
            <a:r>
              <a:rPr lang="zh-TW" altLang="zh-TW" dirty="0"/>
              <a:t>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</a:t>
            </a:r>
            <a:r>
              <a:rPr lang="zh-TW" altLang="zh-TW" dirty="0"/>
              <a:t>球從板子所在位置發出，可選擇往左往右發球，若在</a:t>
            </a:r>
            <a:r>
              <a:rPr lang="en-US" altLang="zh-TW" dirty="0"/>
              <a:t>150</a:t>
            </a:r>
            <a:r>
              <a:rPr lang="zh-TW" altLang="zh-TW" dirty="0"/>
              <a:t>影格內沒發球，則會自動往隨機兩方向發球。</a:t>
            </a:r>
            <a:endParaRPr lang="en-US" altLang="zh-TW" dirty="0"/>
          </a:p>
          <a:p>
            <a:endParaRPr lang="zh-TW" altLang="zh-TW" dirty="0"/>
          </a:p>
          <a:p>
            <a:r>
              <a:rPr lang="zh-TW" altLang="zh-TW" dirty="0"/>
              <a:t>板子：</a:t>
            </a:r>
            <a:r>
              <a:rPr lang="en-US" altLang="zh-TW" dirty="0"/>
              <a:t>40</a:t>
            </a:r>
            <a:r>
              <a:rPr lang="zh-TW" altLang="zh-TW" dirty="0"/>
              <a:t>×</a:t>
            </a:r>
            <a:r>
              <a:rPr lang="en-US" altLang="zh-TW" dirty="0"/>
              <a:t>5</a:t>
            </a:r>
            <a:r>
              <a:rPr lang="zh-TW" altLang="zh-TW" dirty="0"/>
              <a:t>像素綠色長方形，每影格移動為</a:t>
            </a:r>
            <a:r>
              <a:rPr lang="en-US" altLang="zh-TW" dirty="0"/>
              <a:t>(</a:t>
            </a:r>
            <a:r>
              <a:rPr lang="zh-TW" altLang="zh-TW" dirty="0"/>
              <a:t>±</a:t>
            </a:r>
            <a:r>
              <a:rPr lang="en-US" altLang="zh-TW" dirty="0"/>
              <a:t>5</a:t>
            </a:r>
            <a:r>
              <a:rPr lang="zh-TW" altLang="zh-TW" dirty="0"/>
              <a:t>，</a:t>
            </a:r>
            <a:r>
              <a:rPr lang="en-US" altLang="zh-TW" dirty="0"/>
              <a:t>0)</a:t>
            </a:r>
            <a:r>
              <a:rPr lang="zh-TW" altLang="zh-TW" dirty="0"/>
              <a:t>，坐標範圍</a:t>
            </a:r>
            <a:r>
              <a:rPr lang="en-US" altLang="zh-TW" dirty="0"/>
              <a:t>(0,400)~(160,400)</a:t>
            </a:r>
            <a:r>
              <a:rPr lang="zh-TW" altLang="zh-TW" dirty="0"/>
              <a:t>，初始位置在</a:t>
            </a:r>
            <a:r>
              <a:rPr lang="en-US" altLang="zh-TW" dirty="0"/>
              <a:t>(75,400)</a:t>
            </a:r>
            <a:r>
              <a:rPr lang="zh-TW" altLang="zh-TW" dirty="0"/>
              <a:t>。</a:t>
            </a:r>
            <a:endParaRPr lang="en-US" altLang="zh-TW" dirty="0"/>
          </a:p>
          <a:p>
            <a:endParaRPr lang="zh-TW" altLang="zh-TW" dirty="0"/>
          </a:p>
          <a:p>
            <a:r>
              <a:rPr lang="zh-TW" altLang="zh-TW" dirty="0"/>
              <a:t>切球機制：</a:t>
            </a:r>
            <a:endParaRPr lang="en-US" altLang="zh-TW" dirty="0"/>
          </a:p>
          <a:p>
            <a:r>
              <a:rPr lang="zh-TW" altLang="zh-TW" dirty="0"/>
              <a:t>球的</a:t>
            </a:r>
            <a:r>
              <a:rPr lang="en-US" altLang="zh-TW" dirty="0"/>
              <a:t>X</a:t>
            </a:r>
            <a:r>
              <a:rPr lang="zh-TW" altLang="zh-TW" dirty="0"/>
              <a:t>軸方向速度會因接球時板子之移動方向而改變：</a:t>
            </a:r>
          </a:p>
          <a:p>
            <a:pPr marL="0" indent="0">
              <a:buNone/>
            </a:pPr>
            <a:r>
              <a:rPr lang="en-US" altLang="zh-TW" dirty="0"/>
              <a:t>          1.</a:t>
            </a:r>
            <a:r>
              <a:rPr lang="zh-TW" altLang="zh-TW" dirty="0"/>
              <a:t>若板子與球移動方向相同，則球的</a:t>
            </a:r>
            <a:r>
              <a:rPr lang="en-US" altLang="zh-TW" dirty="0"/>
              <a:t>X</a:t>
            </a:r>
            <a:r>
              <a:rPr lang="zh-TW" altLang="zh-TW" dirty="0"/>
              <a:t>軸方向速度會增加±</a:t>
            </a:r>
            <a:r>
              <a:rPr lang="en-US" altLang="zh-TW" dirty="0"/>
              <a:t>10</a:t>
            </a:r>
            <a:r>
              <a:rPr lang="zh-TW" altLang="zh-TW" dirty="0"/>
              <a:t>，可以一次打掉</a:t>
            </a:r>
          </a:p>
          <a:p>
            <a:pPr marL="0" indent="0">
              <a:buNone/>
            </a:pPr>
            <a:r>
              <a:rPr lang="en-US" altLang="zh-TW" dirty="0"/>
              <a:t>          2.</a:t>
            </a:r>
            <a:r>
              <a:rPr lang="zh-TW" altLang="zh-TW" dirty="0"/>
              <a:t>若板子不動，則球的</a:t>
            </a:r>
            <a:r>
              <a:rPr lang="en-US" altLang="zh-TW" dirty="0"/>
              <a:t>X</a:t>
            </a:r>
            <a:r>
              <a:rPr lang="zh-TW" altLang="zh-TW" dirty="0"/>
              <a:t>軸方向速度會回復為±</a:t>
            </a:r>
            <a:r>
              <a:rPr lang="en-US" altLang="zh-TW" dirty="0"/>
              <a:t>7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4332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/>
              <a:t>限制</a:t>
            </a:r>
            <a:r>
              <a:rPr lang="en-US" altLang="zh-TW"/>
              <a:t>(2/2)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908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限制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語言</a:t>
            </a:r>
            <a:r>
              <a:rPr lang="en-US" altLang="zh-TW" sz="1800" dirty="0"/>
              <a:t>:Python(AI</a:t>
            </a:r>
            <a:r>
              <a:rPr lang="zh-TW" altLang="en-US" sz="1800" dirty="0"/>
              <a:t>訓練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環境版本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en-US" altLang="zh-TW" sz="1800" dirty="0"/>
              <a:t>Python:3.9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模組版本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作業系統：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Windows 10 </a:t>
            </a:r>
            <a:r>
              <a:rPr lang="zh-TW" altLang="en-US" sz="1800" dirty="0"/>
              <a:t>專業版</a:t>
            </a:r>
            <a:r>
              <a:rPr lang="en-US" altLang="zh-TW" sz="1800" dirty="0"/>
              <a:t>64</a:t>
            </a:r>
            <a:r>
              <a:rPr lang="zh-TW" altLang="en-US" sz="1800" dirty="0"/>
              <a:t>位元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硬體列表：</a:t>
            </a:r>
            <a:endParaRPr lang="en-US" altLang="zh-TW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5328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F9C8638-E3A5-4A35-95AA-566F61428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935941"/>
            <a:ext cx="10515600" cy="98611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乒乓球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34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92705</TotalTime>
  <Words>850</Words>
  <Application>Microsoft Office PowerPoint</Application>
  <PresentationFormat>寬螢幕</PresentationFormat>
  <Paragraphs>130</Paragraphs>
  <Slides>39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標楷體</vt:lpstr>
      <vt:lpstr>Arial</vt:lpstr>
      <vt:lpstr>Calibri</vt:lpstr>
      <vt:lpstr>Times New Roman</vt:lpstr>
      <vt:lpstr>Office 佈景主題</vt:lpstr>
      <vt:lpstr> 機器學習與實作 乒乓球&amp;打磚塊</vt:lpstr>
      <vt:lpstr>需求-功能(1/2)</vt:lpstr>
      <vt:lpstr>需求-功能(2/2)</vt:lpstr>
      <vt:lpstr>需求-乒乓球介面 (1/1)</vt:lpstr>
      <vt:lpstr>需求-打磚塊介面 (1/2)</vt:lpstr>
      <vt:lpstr>需求-打磚塊介面 (2/2)</vt:lpstr>
      <vt:lpstr>需求-限制(1/2)</vt:lpstr>
      <vt:lpstr>需求-限制(2/2)</vt:lpstr>
      <vt:lpstr>乒乓球 </vt:lpstr>
      <vt:lpstr>分析</vt:lpstr>
      <vt:lpstr>架構</vt:lpstr>
      <vt:lpstr>MSC</vt:lpstr>
      <vt:lpstr>API</vt:lpstr>
      <vt:lpstr>API</vt:lpstr>
      <vt:lpstr>API</vt:lpstr>
      <vt:lpstr>API&amp;程式碼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打磚塊 </vt:lpstr>
      <vt:lpstr>分析</vt:lpstr>
      <vt:lpstr>架構</vt:lpstr>
      <vt:lpstr>MSC</vt:lpstr>
      <vt:lpstr>API</vt:lpstr>
      <vt:lpstr>API</vt:lpstr>
      <vt:lpstr>API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分工表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F114112129</cp:lastModifiedBy>
  <cp:revision>1338</cp:revision>
  <dcterms:created xsi:type="dcterms:W3CDTF">2019-03-11T13:47:46Z</dcterms:created>
  <dcterms:modified xsi:type="dcterms:W3CDTF">2026-01-06T08:41:35Z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